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13"/>
  </p:notesMasterIdLst>
  <p:sldIdLst>
    <p:sldId id="257" r:id="rId2"/>
    <p:sldId id="259" r:id="rId3"/>
    <p:sldId id="258" r:id="rId4"/>
    <p:sldId id="260" r:id="rId5"/>
    <p:sldId id="262" r:id="rId6"/>
    <p:sldId id="266" r:id="rId7"/>
    <p:sldId id="261" r:id="rId8"/>
    <p:sldId id="263" r:id="rId9"/>
    <p:sldId id="267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6CCB84-ADB2-4FF8-A059-A35FDB4FBB1F}" v="15" dt="2023-11-15T12:06:04.3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900" autoAdjust="0"/>
    <p:restoredTop sz="82035" autoAdjust="0"/>
  </p:normalViewPr>
  <p:slideViewPr>
    <p:cSldViewPr snapToGrid="0">
      <p:cViewPr varScale="1">
        <p:scale>
          <a:sx n="93" d="100"/>
          <a:sy n="93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4B3F7-34B5-4761-B5C9-92C075B788F6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B4F0D-EF1F-4610-BA60-0FCE11A886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370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/>
              <a:t>Thank you for your attendance this evening </a:t>
            </a:r>
          </a:p>
          <a:p>
            <a:pPr marL="228600" indent="-228600">
              <a:buAutoNum type="arabicPeriod"/>
            </a:pPr>
            <a:r>
              <a:rPr lang="en-GB" dirty="0"/>
              <a:t>Introduction of speakers, Maggie Ledger, Tony Wellings and Mark Menzies MP</a:t>
            </a:r>
          </a:p>
          <a:p>
            <a:pPr marL="228600" indent="-228600">
              <a:buAutoNum type="arabicPeriod"/>
            </a:pPr>
            <a:r>
              <a:rPr lang="en-GB" dirty="0"/>
              <a:t>We are not opposed to the wind farms</a:t>
            </a:r>
          </a:p>
          <a:p>
            <a:pPr marL="228600" indent="-228600">
              <a:buAutoNum type="arabicPeriod"/>
            </a:pPr>
            <a:r>
              <a:rPr lang="en-GB" dirty="0"/>
              <a:t>There is a need for alternative power generation </a:t>
            </a:r>
          </a:p>
          <a:p>
            <a:pPr marL="228600" indent="-228600">
              <a:buAutoNum type="arabicPeriod"/>
            </a:pPr>
            <a:r>
              <a:rPr lang="en-GB" dirty="0"/>
              <a:t>We believe there are alternatives to the current proposals</a:t>
            </a:r>
          </a:p>
          <a:p>
            <a:pPr marL="228600" indent="-228600">
              <a:buAutoNum type="arabicPeriod"/>
            </a:pPr>
            <a:r>
              <a:rPr lang="en-GB" dirty="0"/>
              <a:t>Time scales, Consultation period ends 23</a:t>
            </a:r>
            <a:r>
              <a:rPr lang="en-GB" baseline="30000" dirty="0"/>
              <a:t>rd</a:t>
            </a:r>
            <a:r>
              <a:rPr lang="en-GB" dirty="0"/>
              <a:t> November, so time is tight.</a:t>
            </a:r>
          </a:p>
          <a:p>
            <a:pPr marL="228600" indent="-228600">
              <a:buAutoNum type="arabicPeriod"/>
            </a:pPr>
            <a:endParaRPr lang="en-GB" dirty="0"/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4F0D-EF1F-4610-BA60-0FCE11A8863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072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4F0D-EF1F-4610-BA60-0FCE11A8863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718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/>
              <a:t>Cables from the two wind farms at Morgan and |Morecambe to the National Grid in </a:t>
            </a:r>
            <a:r>
              <a:rPr lang="en-GB" dirty="0" err="1"/>
              <a:t>penwortham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/>
              <a:t>Cables landing in the region of Blackpool Airport</a:t>
            </a:r>
          </a:p>
          <a:p>
            <a:pPr marL="228600" indent="-228600">
              <a:buAutoNum type="arabicPeriod"/>
            </a:pPr>
            <a:r>
              <a:rPr lang="en-GB" dirty="0"/>
              <a:t>From the Airport across the conservation area </a:t>
            </a:r>
          </a:p>
          <a:p>
            <a:pPr marL="228600" indent="-228600">
              <a:buAutoNum type="arabicPeriod"/>
            </a:pPr>
            <a:r>
              <a:rPr lang="en-GB" dirty="0"/>
              <a:t>Out across farmland and arriving in the area south of Lower lane</a:t>
            </a:r>
          </a:p>
          <a:p>
            <a:pPr marL="228600" indent="-228600">
              <a:buAutoNum type="arabicPeriod"/>
            </a:pPr>
            <a:r>
              <a:rPr lang="en-GB" dirty="0"/>
              <a:t>Crossin many roads and drainage ditches </a:t>
            </a:r>
          </a:p>
          <a:p>
            <a:pPr marL="228600" indent="-228600">
              <a:buAutoNum type="arabicPeriod"/>
            </a:pPr>
            <a:r>
              <a:rPr lang="en-GB" dirty="0"/>
              <a:t>120mtrs wide, wider than the M55</a:t>
            </a:r>
          </a:p>
          <a:p>
            <a:pPr marL="228600" indent="-228600">
              <a:buAutoNum type="arabicPeriod"/>
            </a:pPr>
            <a:r>
              <a:rPr lang="en-GB" dirty="0"/>
              <a:t>Some properties have been asked to provide mortgage details and house valuations, possible Compulsory Purchase of Homes</a:t>
            </a:r>
          </a:p>
          <a:p>
            <a:pPr marL="228600" indent="-228600">
              <a:buAutoNum type="arabicPeriod"/>
            </a:pPr>
            <a:r>
              <a:rPr lang="en-GB" dirty="0"/>
              <a:t>Ending up in Penwortham</a:t>
            </a:r>
          </a:p>
          <a:p>
            <a:pPr marL="685800" lvl="1" indent="-228600">
              <a:buAutoNum type="arabicPeriod"/>
            </a:pPr>
            <a:r>
              <a:rPr lang="en-GB" dirty="0"/>
              <a:t>Cost to farmers</a:t>
            </a:r>
          </a:p>
          <a:p>
            <a:pPr marL="685800" lvl="1" indent="-228600">
              <a:buAutoNum type="arabicPeriod"/>
            </a:pPr>
            <a:r>
              <a:rPr lang="en-GB" dirty="0"/>
              <a:t>Disruption to homes</a:t>
            </a:r>
          </a:p>
          <a:p>
            <a:pPr marL="685800" lvl="1" indent="-228600">
              <a:buAutoNum type="arabicPeriod"/>
            </a:pPr>
            <a:r>
              <a:rPr lang="en-GB" dirty="0"/>
              <a:t>Increased flooding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4F0D-EF1F-4610-BA60-0FCE11A8863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942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1. Close to Carr Hill and Strike Lane Schools</a:t>
            </a:r>
          </a:p>
          <a:p>
            <a:r>
              <a:rPr lang="en-GB" dirty="0"/>
              <a:t>2. Covering an area equivalent to 18 football pitches Morgan</a:t>
            </a:r>
          </a:p>
          <a:p>
            <a:r>
              <a:rPr lang="en-GB" dirty="0"/>
              <a:t>3. Covering an area equivalent to 9 football pitches Morecambe</a:t>
            </a:r>
          </a:p>
          <a:p>
            <a:r>
              <a:rPr lang="en-GB" dirty="0"/>
              <a:t>3. Hight of 20mtrs 4 double decker buses with  masts on top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4F0D-EF1F-4610-BA60-0FCE11A8863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58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1000 MW transformer building</a:t>
            </a:r>
          </a:p>
          <a:p>
            <a:r>
              <a:rPr lang="en-GB" dirty="0"/>
              <a:t>3.1 GW in Kirkham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4F0D-EF1F-4610-BA60-0FCE11A8863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497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1.. Will not create jobs – remotely monitored</a:t>
            </a:r>
          </a:p>
          <a:p>
            <a:r>
              <a:rPr lang="en-GB" dirty="0"/>
              <a:t>2. Increased Flood risk Wet land</a:t>
            </a:r>
          </a:p>
          <a:p>
            <a:r>
              <a:rPr lang="en-GB" dirty="0"/>
              <a:t>3. Green belt Land prime farmland</a:t>
            </a:r>
          </a:p>
          <a:p>
            <a:r>
              <a:rPr lang="en-GB" dirty="0"/>
              <a:t>4. Area of separation Kirkham, Newton and </a:t>
            </a:r>
            <a:r>
              <a:rPr lang="en-GB" dirty="0" err="1"/>
              <a:t>Freckleton</a:t>
            </a:r>
            <a:endParaRPr lang="en-GB" dirty="0"/>
          </a:p>
          <a:p>
            <a:r>
              <a:rPr lang="en-GB" dirty="0"/>
              <a:t>4. Noise level 38db above ambient (ambient is 30db) approaching 70db, Industry regulations state ear defence must be warn at levels above 80db worse at night</a:t>
            </a:r>
          </a:p>
          <a:p>
            <a:r>
              <a:rPr lang="en-GB" dirty="0"/>
              <a:t>5. Increased traffic during construction 6years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4F0D-EF1F-4610-BA60-0FCE11A8863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989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Using the Estuary</a:t>
            </a:r>
          </a:p>
          <a:p>
            <a:r>
              <a:rPr lang="en-GB" dirty="0"/>
              <a:t> Morgan &amp; Morcombe have ruled this out due to environmental reasons, what about the effect on us?</a:t>
            </a:r>
          </a:p>
          <a:p>
            <a:r>
              <a:rPr lang="en-GB" dirty="0"/>
              <a:t> There is already a Transformer at Penwortham, so it is possible to add another.</a:t>
            </a:r>
          </a:p>
          <a:p>
            <a:endParaRPr lang="en-GB" dirty="0"/>
          </a:p>
          <a:p>
            <a:r>
              <a:rPr lang="en-GB" dirty="0"/>
              <a:t>Taking the cables ashore at Heysham.</a:t>
            </a:r>
          </a:p>
          <a:p>
            <a:r>
              <a:rPr lang="en-GB" dirty="0"/>
              <a:t> Heysham Power station is due to be decommissioned. Already has the infrastructure for the access to the National Grid</a:t>
            </a:r>
          </a:p>
          <a:p>
            <a:r>
              <a:rPr lang="en-GB" dirty="0"/>
              <a:t> MP Mark Menzies is going to talk to National Grid to see if this is a </a:t>
            </a:r>
            <a:r>
              <a:rPr lang="en-GB" dirty="0" err="1"/>
              <a:t>possabillity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4F0D-EF1F-4610-BA60-0FCE11A8863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580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Morgan and Morcombe Form is long difficult to understand ref to other documents.</a:t>
            </a:r>
          </a:p>
          <a:p>
            <a:endParaRPr lang="en-GB" dirty="0"/>
          </a:p>
          <a:p>
            <a:r>
              <a:rPr lang="en-GB" dirty="0"/>
              <a:t>Same with the Online Form</a:t>
            </a:r>
          </a:p>
          <a:p>
            <a:endParaRPr lang="en-GB" dirty="0"/>
          </a:p>
          <a:p>
            <a:r>
              <a:rPr lang="en-GB" dirty="0"/>
              <a:t>Easiest option Email or write a letter</a:t>
            </a:r>
          </a:p>
          <a:p>
            <a:endParaRPr lang="en-GB" dirty="0"/>
          </a:p>
          <a:p>
            <a:r>
              <a:rPr lang="en-GB" dirty="0"/>
              <a:t>Including all the reasons why you object.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4F0D-EF1F-4610-BA60-0FCE11A8863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570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4126-2E95-4777-AE19-8B6C69790DCB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DE18B-97D1-420A-A074-BC0AB3555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702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4126-2E95-4777-AE19-8B6C69790DCB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DE18B-97D1-420A-A074-BC0AB3555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674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4126-2E95-4777-AE19-8B6C69790DCB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DE18B-97D1-420A-A074-BC0AB3555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429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4126-2E95-4777-AE19-8B6C69790DCB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DE18B-97D1-420A-A074-BC0AB3555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494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4126-2E95-4777-AE19-8B6C69790DCB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DE18B-97D1-420A-A074-BC0AB3555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151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4126-2E95-4777-AE19-8B6C69790DCB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DE18B-97D1-420A-A074-BC0AB3555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439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4126-2E95-4777-AE19-8B6C69790DCB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DE18B-97D1-420A-A074-BC0AB3555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295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4126-2E95-4777-AE19-8B6C69790DCB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DE18B-97D1-420A-A074-BC0AB3555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705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4126-2E95-4777-AE19-8B6C69790DCB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DE18B-97D1-420A-A074-BC0AB3555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85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4126-2E95-4777-AE19-8B6C69790DCB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DE18B-97D1-420A-A074-BC0AB3555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300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4126-2E95-4777-AE19-8B6C69790DCB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DE18B-97D1-420A-A074-BC0AB3555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790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C4126-2E95-4777-AE19-8B6C69790DCB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DE18B-97D1-420A-A074-BC0AB3555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716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418F5-9C8E-2DA5-D688-FFD48D261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619" y="365125"/>
            <a:ext cx="6284626" cy="1984785"/>
          </a:xfrm>
        </p:spPr>
        <p:txBody>
          <a:bodyPr anchor="b"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Kirkham Town Council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EBEFD-73C4-736F-357B-064F824F5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619" y="2561303"/>
            <a:ext cx="6284626" cy="32102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GB" sz="17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sz="17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sz="17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sz="17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sz="17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1700" b="1" dirty="0">
                <a:solidFill>
                  <a:schemeClr val="bg1"/>
                </a:solidFill>
              </a:rPr>
              <a:t>Public Meeting</a:t>
            </a:r>
          </a:p>
          <a:p>
            <a:pPr marL="0" indent="0">
              <a:buNone/>
            </a:pPr>
            <a:r>
              <a:rPr lang="en-GB" sz="1700" b="1" dirty="0">
                <a:solidFill>
                  <a:schemeClr val="bg1"/>
                </a:solidFill>
              </a:rPr>
              <a:t>Morgan and Morecambe Wind Farms </a:t>
            </a:r>
          </a:p>
          <a:p>
            <a:pPr marL="0" indent="0">
              <a:buNone/>
            </a:pPr>
            <a:r>
              <a:rPr lang="en-GB" sz="1700" b="1" dirty="0">
                <a:solidFill>
                  <a:schemeClr val="bg1"/>
                </a:solidFill>
              </a:rPr>
              <a:t>16 November 2023</a:t>
            </a:r>
          </a:p>
        </p:txBody>
      </p:sp>
      <p:pic>
        <p:nvPicPr>
          <p:cNvPr id="7" name="Picture 6" descr="A blue and yellow crest with birds and leaves">
            <a:extLst>
              <a:ext uri="{FF2B5EF4-FFF2-40B4-BE49-F238E27FC236}">
                <a16:creationId xmlns:a16="http://schemas.microsoft.com/office/drawing/2014/main" id="{8C27F97D-1E52-BBAF-7D95-74C7D24E25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0" r="2" b="12280"/>
          <a:stretch/>
        </p:blipFill>
        <p:spPr>
          <a:xfrm>
            <a:off x="937448" y="2063262"/>
            <a:ext cx="2919046" cy="291904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862976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361FF-5092-39DD-2863-7DF57917B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How to be involved in the consultation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3982D-8647-2CFE-8026-6EAE62F84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Complete the On-line form</a:t>
            </a:r>
          </a:p>
          <a:p>
            <a:r>
              <a:rPr lang="en-GB" dirty="0">
                <a:solidFill>
                  <a:schemeClr val="bg1"/>
                </a:solidFill>
              </a:rPr>
              <a:t>Complete a paper copy of the Online form</a:t>
            </a:r>
          </a:p>
          <a:p>
            <a:r>
              <a:rPr lang="en-GB" dirty="0">
                <a:solidFill>
                  <a:schemeClr val="bg1"/>
                </a:solidFill>
              </a:rPr>
              <a:t>Email (Best Option)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FF0000"/>
                </a:solidFill>
              </a:rPr>
              <a:t>info@morecambeandmorgan.com</a:t>
            </a:r>
          </a:p>
          <a:p>
            <a:r>
              <a:rPr lang="en-GB" dirty="0">
                <a:solidFill>
                  <a:schemeClr val="bg1"/>
                </a:solidFill>
              </a:rPr>
              <a:t>Write a letter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FF0000"/>
                </a:solidFill>
              </a:rPr>
              <a:t>FREEPOST MORECAMBE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FF0000"/>
                </a:solidFill>
              </a:rPr>
              <a:t>AND MORGAN</a:t>
            </a:r>
          </a:p>
          <a:p>
            <a:r>
              <a:rPr lang="en-GB" dirty="0">
                <a:solidFill>
                  <a:schemeClr val="bg1"/>
                </a:solidFill>
              </a:rPr>
              <a:t>Do not send as a household send separate submissions!</a:t>
            </a:r>
          </a:p>
        </p:txBody>
      </p:sp>
    </p:spTree>
    <p:extLst>
      <p:ext uri="{BB962C8B-B14F-4D97-AF65-F5344CB8AC3E}">
        <p14:creationId xmlns:p14="http://schemas.microsoft.com/office/powerpoint/2010/main" val="4014914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29510-40DF-AF39-A272-726FF7A3C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1833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298316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94378-0674-0390-FB74-75251EFEC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AA45C-07BB-8436-606A-9DBE62B9B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>
                <a:solidFill>
                  <a:schemeClr val="bg1"/>
                </a:solidFill>
              </a:rPr>
              <a:t>Consultation Period Ends 23</a:t>
            </a:r>
            <a:r>
              <a:rPr lang="en-GB" baseline="30000" dirty="0">
                <a:solidFill>
                  <a:schemeClr val="bg1"/>
                </a:solidFill>
              </a:rPr>
              <a:t>rd</a:t>
            </a:r>
            <a:r>
              <a:rPr lang="en-GB" dirty="0">
                <a:solidFill>
                  <a:schemeClr val="bg1"/>
                </a:solidFill>
              </a:rPr>
              <a:t> November </a:t>
            </a:r>
          </a:p>
        </p:txBody>
      </p:sp>
    </p:spTree>
    <p:extLst>
      <p:ext uri="{BB962C8B-B14F-4D97-AF65-F5344CB8AC3E}">
        <p14:creationId xmlns:p14="http://schemas.microsoft.com/office/powerpoint/2010/main" val="387546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24377-B32C-236D-E88B-20ADB176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Morgan &amp; Morecambe Wind Farm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1C656-CB4C-3F20-19AF-94105E8C8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Route</a:t>
            </a:r>
          </a:p>
          <a:p>
            <a:r>
              <a:rPr lang="en-GB" dirty="0">
                <a:solidFill>
                  <a:schemeClr val="bg1"/>
                </a:solidFill>
              </a:rPr>
              <a:t>Onshore Substations Locations</a:t>
            </a:r>
          </a:p>
          <a:p>
            <a:r>
              <a:rPr lang="en-GB" dirty="0">
                <a:solidFill>
                  <a:schemeClr val="bg1"/>
                </a:solidFill>
              </a:rPr>
              <a:t>Effects on the community</a:t>
            </a:r>
          </a:p>
          <a:p>
            <a:r>
              <a:rPr lang="en-GB" dirty="0">
                <a:solidFill>
                  <a:schemeClr val="bg1"/>
                </a:solidFill>
              </a:rPr>
              <a:t>Other possible solutions</a:t>
            </a:r>
          </a:p>
          <a:p>
            <a:r>
              <a:rPr lang="en-GB" dirty="0">
                <a:solidFill>
                  <a:schemeClr val="bg1"/>
                </a:solidFill>
              </a:rPr>
              <a:t>How to be involved in the consultation</a:t>
            </a:r>
          </a:p>
          <a:p>
            <a:r>
              <a:rPr lang="en-GB" dirty="0">
                <a:solidFill>
                  <a:schemeClr val="bg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923218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6D91E-1668-7B5D-54C8-3D1C60394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Route</a:t>
            </a:r>
          </a:p>
        </p:txBody>
      </p:sp>
      <p:pic>
        <p:nvPicPr>
          <p:cNvPr id="12" name="Content Placeholder 11" descr="A map with a map and a map with a map and a map with a map and a map with a map and a map with a map and a map with a map and a map with&#10;&#10;Description automatically generated">
            <a:extLst>
              <a:ext uri="{FF2B5EF4-FFF2-40B4-BE49-F238E27FC236}">
                <a16:creationId xmlns:a16="http://schemas.microsoft.com/office/drawing/2014/main" id="{7FAF6B04-B4CA-6390-DE4B-E4CD91800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430215"/>
            <a:ext cx="10697308" cy="4746748"/>
          </a:xfrm>
        </p:spPr>
      </p:pic>
    </p:spTree>
    <p:extLst>
      <p:ext uri="{BB962C8B-B14F-4D97-AF65-F5344CB8AC3E}">
        <p14:creationId xmlns:p14="http://schemas.microsoft.com/office/powerpoint/2010/main" val="621969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6C116-05D3-362F-96D8-69E789F0D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Onshore Substations Locations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797DE4-D856-D5C2-B722-AAC463AB9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10318" y="1724026"/>
            <a:ext cx="3265179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4A0317-4101-F103-CD77-19EF51983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44" y="1470820"/>
            <a:ext cx="1905000" cy="4857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9FC445-B22F-A96E-D9B6-92B0438A5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981" y="1470820"/>
            <a:ext cx="1895475" cy="479107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6A40729-0A87-D162-8828-C35B36F00F0C}"/>
              </a:ext>
            </a:extLst>
          </p:cNvPr>
          <p:cNvCxnSpPr>
            <a:cxnSpLocks/>
          </p:cNvCxnSpPr>
          <p:nvPr/>
        </p:nvCxnSpPr>
        <p:spPr>
          <a:xfrm flipH="1">
            <a:off x="6330462" y="1690688"/>
            <a:ext cx="3638831" cy="102906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64B7FBA-62AD-4708-3895-B37584F9F94A}"/>
              </a:ext>
            </a:extLst>
          </p:cNvPr>
          <p:cNvCxnSpPr/>
          <p:nvPr/>
        </p:nvCxnSpPr>
        <p:spPr>
          <a:xfrm flipH="1">
            <a:off x="5942907" y="1690688"/>
            <a:ext cx="4050179" cy="29792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642ECF-8759-D5AA-534B-ED6E20711DD4}"/>
              </a:ext>
            </a:extLst>
          </p:cNvPr>
          <p:cNvCxnSpPr/>
          <p:nvPr/>
        </p:nvCxnSpPr>
        <p:spPr>
          <a:xfrm>
            <a:off x="2286000" y="1606062"/>
            <a:ext cx="2721429" cy="16923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026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F019-5DFA-55C9-7B88-117EA06B1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6DD190-2E48-B687-584A-78599673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6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F15BD-B740-0930-738A-5769B0A97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063624"/>
          </a:xfrm>
        </p:spPr>
        <p:txBody>
          <a:bodyPr anchor="ctr">
            <a:normAutofit fontScale="90000"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Effects on the Community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565EE4-4AD3-DD8D-9858-CBE66173F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1. Will not create jobs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2. Increased Flood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3. Green belt land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4.Prime farmland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5. Close to Carr Hill and Strike Lane Schools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6. Area of separation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7. Noise level 38db above ambient (ambient is 30db) approaching 70db, Industry regulations state ear defence must be worn at levels above 80db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8. Increased traffic and disruption during construction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6100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F4010-1F33-3A99-DA97-0F1A25C6F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Other Possible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2B883-3DDF-95EF-E70C-A6527D4DE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Using the Estuary</a:t>
            </a:r>
          </a:p>
          <a:p>
            <a:r>
              <a:rPr lang="en-GB" dirty="0">
                <a:solidFill>
                  <a:schemeClr val="bg1"/>
                </a:solidFill>
              </a:rPr>
              <a:t>Heysham Power station</a:t>
            </a:r>
          </a:p>
        </p:txBody>
      </p:sp>
    </p:spTree>
    <p:extLst>
      <p:ext uri="{BB962C8B-B14F-4D97-AF65-F5344CB8AC3E}">
        <p14:creationId xmlns:p14="http://schemas.microsoft.com/office/powerpoint/2010/main" val="1716432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8A00D-1C43-05E0-9C45-3A5FA1F3D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5670B-D9F9-0146-DAB8-156A634C7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We agree with the offshore wind project.</a:t>
            </a:r>
          </a:p>
          <a:p>
            <a:r>
              <a:rPr lang="en-GB" dirty="0">
                <a:solidFill>
                  <a:schemeClr val="bg1"/>
                </a:solidFill>
              </a:rPr>
              <a:t>Reconsider the Route, disruption to community, farmers, schools and traffic.</a:t>
            </a:r>
          </a:p>
          <a:p>
            <a:r>
              <a:rPr lang="en-GB" dirty="0">
                <a:solidFill>
                  <a:schemeClr val="bg1"/>
                </a:solidFill>
              </a:rPr>
              <a:t>Onshore substation locations, Size, noise levels, potential flooding and environment.</a:t>
            </a:r>
          </a:p>
          <a:p>
            <a:r>
              <a:rPr lang="en-GB" dirty="0">
                <a:solidFill>
                  <a:schemeClr val="bg1"/>
                </a:solidFill>
              </a:rPr>
              <a:t>Other Solutions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8883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5D010446E79F47B39DE1EB4B052C5F" ma:contentTypeVersion="12" ma:contentTypeDescription="Create a new document." ma:contentTypeScope="" ma:versionID="c99e6cce328e8d8dfcf4dd45a5ba896f">
  <xsd:schema xmlns:xsd="http://www.w3.org/2001/XMLSchema" xmlns:xs="http://www.w3.org/2001/XMLSchema" xmlns:p="http://schemas.microsoft.com/office/2006/metadata/properties" xmlns:ns2="ad7e7531-4e7b-45eb-a02e-5e80d20041db" xmlns:ns3="0885554a-f66d-46cf-8f54-2a750effa755" targetNamespace="http://schemas.microsoft.com/office/2006/metadata/properties" ma:root="true" ma:fieldsID="91ee3bcffeeae820e20113a8ee3ec24f" ns2:_="" ns3:_="">
    <xsd:import namespace="ad7e7531-4e7b-45eb-a02e-5e80d20041db"/>
    <xsd:import namespace="0885554a-f66d-46cf-8f54-2a750effa7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7e7531-4e7b-45eb-a02e-5e80d20041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effd62ff-7c5b-4911-9f6e-0bb599f35e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85554a-f66d-46cf-8f54-2a750effa755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1cefd14-5df3-4abc-be69-490abadacef6}" ma:internalName="TaxCatchAll" ma:showField="CatchAllData" ma:web="0885554a-f66d-46cf-8f54-2a750effa7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d7e7531-4e7b-45eb-a02e-5e80d20041db">
      <Terms xmlns="http://schemas.microsoft.com/office/infopath/2007/PartnerControls"/>
    </lcf76f155ced4ddcb4097134ff3c332f>
    <TaxCatchAll xmlns="0885554a-f66d-46cf-8f54-2a750effa755" xsi:nil="true"/>
  </documentManagement>
</p:properties>
</file>

<file path=customXml/itemProps1.xml><?xml version="1.0" encoding="utf-8"?>
<ds:datastoreItem xmlns:ds="http://schemas.openxmlformats.org/officeDocument/2006/customXml" ds:itemID="{7C2768D4-4AC4-4781-950F-2AB5CED928DB}"/>
</file>

<file path=customXml/itemProps2.xml><?xml version="1.0" encoding="utf-8"?>
<ds:datastoreItem xmlns:ds="http://schemas.openxmlformats.org/officeDocument/2006/customXml" ds:itemID="{064564AB-7643-45B9-802A-927C45DC61D4}"/>
</file>

<file path=customXml/itemProps3.xml><?xml version="1.0" encoding="utf-8"?>
<ds:datastoreItem xmlns:ds="http://schemas.openxmlformats.org/officeDocument/2006/customXml" ds:itemID="{5085757B-3905-4231-AC11-A298E5CD57E1}"/>
</file>

<file path=docMetadata/LabelInfo.xml><?xml version="1.0" encoding="utf-8"?>
<clbl:labelList xmlns:clbl="http://schemas.microsoft.com/office/2020/mipLabelMetadata">
  <clbl:label id="{378f852a-fec7-42e5-bdb6-9c8831d06f83}" enabled="1" method="Privileged" siteId="{67f7b254-2616-4d9c-9f62-a482f02ec26e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203</TotalTime>
  <Words>616</Words>
  <Application>Microsoft Office PowerPoint</Application>
  <PresentationFormat>Widescreen</PresentationFormat>
  <Paragraphs>102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Kirkham Town Council</vt:lpstr>
      <vt:lpstr>Introduction</vt:lpstr>
      <vt:lpstr>Morgan &amp; Morecambe Wind Farm</vt:lpstr>
      <vt:lpstr>Route</vt:lpstr>
      <vt:lpstr>Onshore Substations Locations</vt:lpstr>
      <vt:lpstr>PowerPoint Presentation</vt:lpstr>
      <vt:lpstr>Effects on the Community</vt:lpstr>
      <vt:lpstr>Other Possible Solutions</vt:lpstr>
      <vt:lpstr>Summary</vt:lpstr>
      <vt:lpstr>How to be involved in the consultation </vt:lpstr>
      <vt:lpstr>Any Questions?</vt:lpstr>
    </vt:vector>
  </TitlesOfParts>
  <Company>Bupa Dental Care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Kirkham Town Council</dc:title>
  <dc:creator>Tony Wellings</dc:creator>
  <cp:lastModifiedBy>KTC Facilities Administrator</cp:lastModifiedBy>
  <cp:revision>2</cp:revision>
  <dcterms:created xsi:type="dcterms:W3CDTF">2023-11-14T16:24:21Z</dcterms:created>
  <dcterms:modified xsi:type="dcterms:W3CDTF">2023-11-17T11:17:19Z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0x010100A25D010446E79F47B39DE1EB4B052C5F</vt:lpwstr>
  </property>
</Properties>
</file>